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553" r:id="rId9"/>
    <p:sldId id="271" r:id="rId10"/>
    <p:sldId id="273" r:id="rId11"/>
    <p:sldId id="615" r:id="rId12"/>
    <p:sldId id="274" r:id="rId13"/>
    <p:sldId id="267" r:id="rId14"/>
    <p:sldId id="280" r:id="rId15"/>
    <p:sldId id="552" r:id="rId16"/>
    <p:sldId id="283" r:id="rId17"/>
    <p:sldId id="617" r:id="rId18"/>
    <p:sldId id="538" r:id="rId19"/>
    <p:sldId id="539" r:id="rId20"/>
    <p:sldId id="616" r:id="rId21"/>
    <p:sldId id="540" r:id="rId22"/>
    <p:sldId id="618" r:id="rId23"/>
    <p:sldId id="619" r:id="rId24"/>
    <p:sldId id="268" r:id="rId25"/>
    <p:sldId id="543" r:id="rId26"/>
    <p:sldId id="281" r:id="rId27"/>
    <p:sldId id="284" r:id="rId28"/>
    <p:sldId id="285" r:id="rId29"/>
    <p:sldId id="286" r:id="rId30"/>
    <p:sldId id="566" r:id="rId31"/>
    <p:sldId id="287" r:id="rId32"/>
    <p:sldId id="288" r:id="rId33"/>
    <p:sldId id="289" r:id="rId34"/>
    <p:sldId id="290" r:id="rId35"/>
    <p:sldId id="291" r:id="rId36"/>
    <p:sldId id="542" r:id="rId37"/>
    <p:sldId id="292" r:id="rId38"/>
    <p:sldId id="293" r:id="rId39"/>
    <p:sldId id="294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177"/>
  </p:normalViewPr>
  <p:slideViewPr>
    <p:cSldViewPr snapToGrid="0" snapToObjects="1">
      <p:cViewPr varScale="1">
        <p:scale>
          <a:sx n="130" d="100"/>
          <a:sy n="130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70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8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01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83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86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DeepDream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is a computer vision program created by Google engineer Alexander </a:t>
            </a:r>
            <a:r>
              <a:rPr lang="en-US" b="0" i="0" u="none" strike="noStrike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Mordvintsev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that uses a convolutional neural network to find and enhance patterns in images via algorithmic pareidolia, thus creating a dream-like appearance reminiscent of a psychedelic experience in the deliberately overprocessed images</a:t>
            </a: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13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09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6101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0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transform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target_transform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to modify the samples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lables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1173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transform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target_transform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to modify the samples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lables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95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9784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45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42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332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transform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target_transform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to modify the samples and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lables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662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23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899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098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551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079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95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068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608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190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356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1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39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36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16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38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57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82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0.png"/><Relationship Id="rId10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xmmF88fDw&amp;t=257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345600" y="2186940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Artificial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45508" y="3794205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Ji, 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3846786" y="2301243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5605173" y="1456370"/>
            <a:ext cx="588579" cy="605086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5637925" y="2763698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1E9D-CEB0-5BB5-1AF2-7848B5F5E0A0}"/>
              </a:ext>
            </a:extLst>
          </p:cNvPr>
          <p:cNvSpPr/>
          <p:nvPr/>
        </p:nvSpPr>
        <p:spPr>
          <a:xfrm>
            <a:off x="5637925" y="3891454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F029FC-7235-841A-FE72-74523A3C7BFF}"/>
              </a:ext>
            </a:extLst>
          </p:cNvPr>
          <p:cNvSpPr/>
          <p:nvPr/>
        </p:nvSpPr>
        <p:spPr>
          <a:xfrm>
            <a:off x="5637925" y="5169021"/>
            <a:ext cx="441434" cy="4624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7377990" y="23609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4445876" y="1758913"/>
            <a:ext cx="1159297" cy="8332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4445876" y="2592199"/>
            <a:ext cx="1192049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4445876" y="2592199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4445876" y="2592199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6484" y="1758913"/>
            <a:ext cx="1208689" cy="18404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45876" y="2994926"/>
            <a:ext cx="1192049" cy="6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445876" y="3660227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45876" y="3660227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06994" y="1758913"/>
            <a:ext cx="1198179" cy="2906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456386" y="2994926"/>
            <a:ext cx="1181539" cy="173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456386" y="4122682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6386" y="4726374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6193752" y="1758913"/>
            <a:ext cx="1184238" cy="83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6079359" y="2592199"/>
            <a:ext cx="1298631" cy="40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>
            <a:off x="6079359" y="2592199"/>
            <a:ext cx="1298631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6079359" y="2592199"/>
            <a:ext cx="1298631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5654566" y="584289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8460594" y="708421"/>
            <a:ext cx="3419781" cy="2195232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3848099" y="3365428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3870491" y="4456810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60" y="1850118"/>
                <a:ext cx="554126" cy="363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34" y="3557679"/>
                <a:ext cx="554126" cy="363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35" y="2659666"/>
                <a:ext cx="554126" cy="363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116032"/>
                <a:ext cx="2965877" cy="498791"/>
              </a:xfrm>
              <a:prstGeom prst="rect">
                <a:avLst/>
              </a:prstGeom>
              <a:blipFill>
                <a:blip r:embed="rId10"/>
                <a:stretch>
                  <a:fillRect l="-2137" t="-5000" r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548662"/>
                <a:ext cx="3914405" cy="215444"/>
              </a:xfrm>
              <a:prstGeom prst="rect">
                <a:avLst/>
              </a:prstGeom>
              <a:blipFill>
                <a:blip r:embed="rId11"/>
                <a:stretch>
                  <a:fillRect t="-5556" r="-64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83" y="3926919"/>
                <a:ext cx="2568780" cy="269817"/>
              </a:xfrm>
              <a:prstGeom prst="rect">
                <a:avLst/>
              </a:prstGeom>
              <a:blipFill>
                <a:blip r:embed="rId12"/>
                <a:stretch>
                  <a:fillRect l="-493" t="-4545" r="-98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Datesets &amp; Dataloaders - OneFlow">
            <a:extLst>
              <a:ext uri="{FF2B5EF4-FFF2-40B4-BE49-F238E27FC236}">
                <a16:creationId xmlns:a16="http://schemas.microsoft.com/office/drawing/2014/main" id="{EC858998-4482-E823-79C3-6E77F3CB9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48" y="2484650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623AD3-D009-2AA7-F98C-1F376BF56A2C}"/>
              </a:ext>
            </a:extLst>
          </p:cNvPr>
          <p:cNvSpPr/>
          <p:nvPr/>
        </p:nvSpPr>
        <p:spPr>
          <a:xfrm>
            <a:off x="7351728" y="3350259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48BE9E-B91A-DAE3-85DA-DA8D7A207120}"/>
              </a:ext>
            </a:extLst>
          </p:cNvPr>
          <p:cNvSpPr/>
          <p:nvPr/>
        </p:nvSpPr>
        <p:spPr>
          <a:xfrm>
            <a:off x="7347117" y="4198471"/>
            <a:ext cx="441434" cy="4624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41596D-BA9C-9393-4917-43346CC0C36A}"/>
              </a:ext>
            </a:extLst>
          </p:cNvPr>
          <p:cNvCxnSpPr>
            <a:cxnSpLocks/>
            <a:stCxn id="16" idx="6"/>
            <a:endCxn id="2" idx="2"/>
          </p:cNvCxnSpPr>
          <p:nvPr/>
        </p:nvCxnSpPr>
        <p:spPr>
          <a:xfrm>
            <a:off x="6193752" y="1758913"/>
            <a:ext cx="1157976" cy="182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865C72-F9BF-0092-ACEB-F03A982EF6C7}"/>
              </a:ext>
            </a:extLst>
          </p:cNvPr>
          <p:cNvCxnSpPr>
            <a:cxnSpLocks/>
            <a:stCxn id="16" idx="6"/>
            <a:endCxn id="24" idx="2"/>
          </p:cNvCxnSpPr>
          <p:nvPr/>
        </p:nvCxnSpPr>
        <p:spPr>
          <a:xfrm>
            <a:off x="6193752" y="1758913"/>
            <a:ext cx="1153365" cy="267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363B0A-6477-E4A3-630F-9D4C4C06DB71}"/>
              </a:ext>
            </a:extLst>
          </p:cNvPr>
          <p:cNvCxnSpPr>
            <a:cxnSpLocks/>
            <a:stCxn id="17" idx="6"/>
            <a:endCxn id="2" idx="2"/>
          </p:cNvCxnSpPr>
          <p:nvPr/>
        </p:nvCxnSpPr>
        <p:spPr>
          <a:xfrm>
            <a:off x="6079359" y="2994926"/>
            <a:ext cx="1272369" cy="586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BF6633-7D47-B4E8-B0D1-1EF834F41597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6079359" y="2994926"/>
            <a:ext cx="1267758" cy="143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BBA307-8356-5B45-DF54-859D50F3A93D}"/>
              </a:ext>
            </a:extLst>
          </p:cNvPr>
          <p:cNvCxnSpPr>
            <a:cxnSpLocks/>
            <a:stCxn id="2" idx="2"/>
            <a:endCxn id="18" idx="6"/>
          </p:cNvCxnSpPr>
          <p:nvPr/>
        </p:nvCxnSpPr>
        <p:spPr>
          <a:xfrm flipH="1">
            <a:off x="6079359" y="3581487"/>
            <a:ext cx="1272369" cy="54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9C901F1-7144-33F1-D4ED-F4B527591682}"/>
              </a:ext>
            </a:extLst>
          </p:cNvPr>
          <p:cNvCxnSpPr>
            <a:cxnSpLocks/>
            <a:stCxn id="24" idx="2"/>
            <a:endCxn id="18" idx="6"/>
          </p:cNvCxnSpPr>
          <p:nvPr/>
        </p:nvCxnSpPr>
        <p:spPr>
          <a:xfrm flipH="1" flipV="1">
            <a:off x="6079359" y="4122682"/>
            <a:ext cx="1267758" cy="307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2C9647B-9A2C-2FE6-3EC9-922AF9250906}"/>
              </a:ext>
            </a:extLst>
          </p:cNvPr>
          <p:cNvCxnSpPr>
            <a:cxnSpLocks/>
            <a:stCxn id="2" idx="2"/>
            <a:endCxn id="19" idx="6"/>
          </p:cNvCxnSpPr>
          <p:nvPr/>
        </p:nvCxnSpPr>
        <p:spPr>
          <a:xfrm flipH="1">
            <a:off x="6079359" y="3581487"/>
            <a:ext cx="1272369" cy="181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B3628A-98F0-9370-655A-E4D0CAD9B0B3}"/>
              </a:ext>
            </a:extLst>
          </p:cNvPr>
          <p:cNvCxnSpPr>
            <a:cxnSpLocks/>
            <a:stCxn id="24" idx="2"/>
            <a:endCxn id="19" idx="6"/>
          </p:cNvCxnSpPr>
          <p:nvPr/>
        </p:nvCxnSpPr>
        <p:spPr>
          <a:xfrm flipH="1">
            <a:off x="6079359" y="4429699"/>
            <a:ext cx="1267758" cy="97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11E8E5-0EA8-30AF-950A-ACBC0DEC8D87}"/>
              </a:ext>
            </a:extLst>
          </p:cNvPr>
          <p:cNvSpPr txBox="1"/>
          <p:nvPr/>
        </p:nvSpPr>
        <p:spPr>
          <a:xfrm>
            <a:off x="1534510" y="4726374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* 28 = 784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4B19-2D35-2C51-1834-2A9C1F889374}"/>
              </a:ext>
            </a:extLst>
          </p:cNvPr>
          <p:cNvSpPr txBox="1"/>
          <p:nvPr/>
        </p:nvSpPr>
        <p:spPr>
          <a:xfrm>
            <a:off x="8245583" y="4456810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Weights are initialized randomly</a:t>
            </a:r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7C5A14CD-9EA8-5B67-0DB8-5A2DDE349A4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59136D9F-009C-097A-5A27-10EFEDB8C4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5D343975-1155-E489-967F-A1A4E35C246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5C7BDDB5-035F-A818-8B02-0B9EA6D417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80C8D36-A323-9AE8-C5B0-37643C01EB0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94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1334828" y="1414221"/>
            <a:ext cx="4226867" cy="2713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140" y="1481326"/>
            <a:ext cx="3670554" cy="2717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/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     </a:t>
                </a:r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8DD839-B2F4-0DB9-3441-355A8CF0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4729444"/>
                <a:ext cx="2965877" cy="498791"/>
              </a:xfrm>
              <a:prstGeom prst="rect">
                <a:avLst/>
              </a:prstGeom>
              <a:blipFill>
                <a:blip r:embed="rId5"/>
                <a:stretch>
                  <a:fillRect l="-2128" t="-250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=0.5 ∗0.4+0.1 ∗0.2+0.8 ∗0.1+0.2=0.5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162074"/>
                <a:ext cx="3914405" cy="215444"/>
              </a:xfrm>
              <a:prstGeom prst="rect">
                <a:avLst/>
              </a:prstGeom>
              <a:blipFill>
                <a:blip r:embed="rId6"/>
                <a:stretch>
                  <a:fillRect t="-5556" r="-64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/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8B1BD2-D182-6090-024C-BC6FB28E0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12" y="5540331"/>
                <a:ext cx="2568780" cy="269817"/>
              </a:xfrm>
              <a:prstGeom prst="rect">
                <a:avLst/>
              </a:prstGeom>
              <a:blipFill>
                <a:blip r:embed="rId7"/>
                <a:stretch>
                  <a:fillRect l="-493" t="-9091" r="-147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E3FE2ED-AED9-67C9-5A59-A45E93B99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3B60BC4-EC9B-EB66-CA72-7A4281BA8D5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91A4988-9B46-CE9C-0F27-6E1B8CAC23A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9FF92D3-D1F7-B4DE-A05C-5C3EB00882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7C9A502-9889-09EC-9F2C-A33F660A459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98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7C56C9-8F14-7BB8-AA5C-E99DA0D22783}"/>
              </a:ext>
            </a:extLst>
          </p:cNvPr>
          <p:cNvSpPr/>
          <p:nvPr/>
        </p:nvSpPr>
        <p:spPr>
          <a:xfrm>
            <a:off x="1072931" y="2323579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EEB7CB-E28A-26B4-AB97-4DB090058096}"/>
              </a:ext>
            </a:extLst>
          </p:cNvPr>
          <p:cNvSpPr/>
          <p:nvPr/>
        </p:nvSpPr>
        <p:spPr>
          <a:xfrm>
            <a:off x="2831318" y="1478706"/>
            <a:ext cx="588579" cy="6050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39A446-BBF0-41DE-B026-124F6569150C}"/>
              </a:ext>
            </a:extLst>
          </p:cNvPr>
          <p:cNvSpPr/>
          <p:nvPr/>
        </p:nvSpPr>
        <p:spPr>
          <a:xfrm>
            <a:off x="2798565" y="2687484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919CE1-41A5-E6C1-4C4F-A5C2CCC95244}"/>
              </a:ext>
            </a:extLst>
          </p:cNvPr>
          <p:cNvSpPr/>
          <p:nvPr/>
        </p:nvSpPr>
        <p:spPr>
          <a:xfrm>
            <a:off x="4735434" y="2347757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0.89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A8F82-7A41-6722-3083-3A16F5A2ED8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 flipV="1">
            <a:off x="1672021" y="1781249"/>
            <a:ext cx="1159297" cy="8332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6BA07B-2992-8886-9B66-B0FDD7458B34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1672021" y="2614535"/>
            <a:ext cx="1126544" cy="35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FBA24-940B-B2DE-E693-42ACA1BBF6A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153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39054-1120-A273-D6E2-B87C35DE2DA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72021" y="2614535"/>
            <a:ext cx="1192049" cy="280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60E66D-C9DF-3162-21EB-2A52202F979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2629" y="1781249"/>
            <a:ext cx="1208689" cy="18404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C11F31-7902-C56F-DCE6-C922E2CFD08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72021" y="2967987"/>
            <a:ext cx="1126544" cy="7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EB5DA-E549-32E6-1076-42909A22A599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46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639B26-4A14-998D-B7B8-E42651338455}"/>
              </a:ext>
            </a:extLst>
          </p:cNvPr>
          <p:cNvCxnSpPr>
            <a:cxnSpLocks/>
          </p:cNvCxnSpPr>
          <p:nvPr/>
        </p:nvCxnSpPr>
        <p:spPr>
          <a:xfrm>
            <a:off x="1672021" y="3682563"/>
            <a:ext cx="1192049" cy="174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5D3F40-3FC8-8EDA-5A01-84FFAC96E02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33139" y="1781249"/>
            <a:ext cx="1198179" cy="29066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638780-5ED9-52B4-E1DB-8C1D373934E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82531" y="2967987"/>
            <a:ext cx="1116034" cy="178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081AAE-8910-3ED9-27DB-1225E381F974}"/>
              </a:ext>
            </a:extLst>
          </p:cNvPr>
          <p:cNvCxnSpPr>
            <a:cxnSpLocks/>
          </p:cNvCxnSpPr>
          <p:nvPr/>
        </p:nvCxnSpPr>
        <p:spPr>
          <a:xfrm flipH="1">
            <a:off x="1682531" y="4145018"/>
            <a:ext cx="1181539" cy="60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2010A8-7951-0072-3E06-F8E545AAC6EA}"/>
              </a:ext>
            </a:extLst>
          </p:cNvPr>
          <p:cNvCxnSpPr>
            <a:cxnSpLocks/>
          </p:cNvCxnSpPr>
          <p:nvPr/>
        </p:nvCxnSpPr>
        <p:spPr>
          <a:xfrm>
            <a:off x="1682531" y="4748710"/>
            <a:ext cx="1181539" cy="67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7D51-709E-AF39-C7E4-DF8FFC361797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3419897" y="1781249"/>
            <a:ext cx="1315537" cy="883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61A126-5F7C-7408-11A3-592C57EB7F1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>
            <a:off x="3387144" y="2664523"/>
            <a:ext cx="1348290" cy="3034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9AD2E7-DE83-6C47-1273-DCA163C8190C}"/>
              </a:ext>
            </a:extLst>
          </p:cNvPr>
          <p:cNvCxnSpPr>
            <a:cxnSpLocks/>
            <a:stCxn id="20" idx="2"/>
            <a:endCxn id="61" idx="6"/>
          </p:cNvCxnSpPr>
          <p:nvPr/>
        </p:nvCxnSpPr>
        <p:spPr>
          <a:xfrm flipH="1">
            <a:off x="3403521" y="2664523"/>
            <a:ext cx="1331913" cy="14525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469F9E-6FB5-4731-48BF-3EA77FBA0199}"/>
              </a:ext>
            </a:extLst>
          </p:cNvPr>
          <p:cNvCxnSpPr>
            <a:cxnSpLocks/>
            <a:stCxn id="20" idx="2"/>
            <a:endCxn id="62" idx="6"/>
          </p:cNvCxnSpPr>
          <p:nvPr/>
        </p:nvCxnSpPr>
        <p:spPr>
          <a:xfrm flipH="1">
            <a:off x="3401942" y="2664523"/>
            <a:ext cx="1333492" cy="27398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BAD603-B7C1-4972-1305-FE9CA06C4CF0}"/>
              </a:ext>
            </a:extLst>
          </p:cNvPr>
          <p:cNvSpPr txBox="1"/>
          <p:nvPr/>
        </p:nvSpPr>
        <p:spPr>
          <a:xfrm>
            <a:off x="2872647" y="590222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A_1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881A152-8C0B-36DC-ED4E-21E410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5" t="11821"/>
          <a:stretch/>
        </p:blipFill>
        <p:spPr>
          <a:xfrm>
            <a:off x="6582568" y="1131977"/>
            <a:ext cx="2762820" cy="1773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8A483-C049-1C65-0614-36F042F6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61" y="1124210"/>
            <a:ext cx="2255442" cy="179780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3989AF2-2670-243C-B104-7B89016CA329}"/>
              </a:ext>
            </a:extLst>
          </p:cNvPr>
          <p:cNvSpPr/>
          <p:nvPr/>
        </p:nvSpPr>
        <p:spPr>
          <a:xfrm>
            <a:off x="1074244" y="3387764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727D62-296F-8CB1-6CB3-C272C5F20670}"/>
              </a:ext>
            </a:extLst>
          </p:cNvPr>
          <p:cNvSpPr/>
          <p:nvPr/>
        </p:nvSpPr>
        <p:spPr>
          <a:xfrm>
            <a:off x="1096636" y="4479146"/>
            <a:ext cx="599090" cy="5819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/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1FC677-E868-3423-C66D-54E26EBD7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918" y="1936314"/>
                <a:ext cx="554126" cy="362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/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45784E-E48B-8CD0-EA23-CEC74723E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73" y="3581705"/>
                <a:ext cx="554126" cy="363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/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44E509-31A6-FB8D-510A-1055798AA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978" y="2663953"/>
                <a:ext cx="554126" cy="362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/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=0.3 ∗0.5+0.1 ∗0.2+0.2 ∗0.3+0.4 ∗0.9+  0.3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31D39E-443E-B707-2D3F-7F8C17E2D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629962"/>
                <a:ext cx="4873534" cy="215444"/>
              </a:xfrm>
              <a:prstGeom prst="rect">
                <a:avLst/>
              </a:prstGeom>
              <a:blipFill>
                <a:blip r:embed="rId8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/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252106-112C-0001-5444-9052000A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4254897"/>
                <a:ext cx="4035335" cy="279628"/>
              </a:xfrm>
              <a:prstGeom prst="rect">
                <a:avLst/>
              </a:prstGeom>
              <a:blipFill>
                <a:blip r:embed="rId9"/>
                <a:stretch>
                  <a:fillRect l="-1567" t="-8696" r="-31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/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0F783A-C96F-FAFB-505D-FED79C9E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91" y="4371499"/>
                <a:ext cx="554126" cy="362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/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0.89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=0.89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0909CD-5D82-B188-9E06-C09FDCC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42" y="5256187"/>
                <a:ext cx="3805081" cy="322396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C3EAC1B6-60BD-60D5-71FB-461138EB3A3B}"/>
              </a:ext>
            </a:extLst>
          </p:cNvPr>
          <p:cNvSpPr/>
          <p:nvPr/>
        </p:nvSpPr>
        <p:spPr>
          <a:xfrm>
            <a:off x="2814942" y="3836545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03F707-C338-5875-1B0F-B88DBF3BA9CF}"/>
              </a:ext>
            </a:extLst>
          </p:cNvPr>
          <p:cNvSpPr/>
          <p:nvPr/>
        </p:nvSpPr>
        <p:spPr>
          <a:xfrm>
            <a:off x="2813363" y="5123909"/>
            <a:ext cx="588579" cy="56100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/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DBBBE75-F894-D81E-B130-49AB40BC2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35" y="1112793"/>
                <a:ext cx="513859" cy="3621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/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52ECB1E-5F40-C8BD-5C28-D1DC99C1A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22" y="2326691"/>
                <a:ext cx="513859" cy="3719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/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F88253-577B-051E-A04B-5B9575C4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267" y="3474226"/>
                <a:ext cx="513859" cy="3719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/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9E4CA1-3785-1BE1-C350-E8C8AEF4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81" y="4765714"/>
                <a:ext cx="513859" cy="3719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E483A4D9-A5EA-3765-C0E2-5B418036CB57}"/>
              </a:ext>
            </a:extLst>
          </p:cNvPr>
          <p:cNvSpPr/>
          <p:nvPr/>
        </p:nvSpPr>
        <p:spPr>
          <a:xfrm>
            <a:off x="6517271" y="4124234"/>
            <a:ext cx="4873534" cy="15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E4BC4F-7DF1-A31A-92B4-420C8AE58610}"/>
              </a:ext>
            </a:extLst>
          </p:cNvPr>
          <p:cNvSpPr/>
          <p:nvPr/>
        </p:nvSpPr>
        <p:spPr>
          <a:xfrm>
            <a:off x="4720213" y="3268699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510A54-B146-B47E-D9CA-35BF1C9B66D3}"/>
              </a:ext>
            </a:extLst>
          </p:cNvPr>
          <p:cNvSpPr/>
          <p:nvPr/>
        </p:nvSpPr>
        <p:spPr>
          <a:xfrm>
            <a:off x="4708834" y="4177875"/>
            <a:ext cx="670471" cy="6335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2F85415-72F9-9DCA-6B94-EF6004B52CFD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3419897" y="1781249"/>
            <a:ext cx="1300316" cy="180421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1EE33-4BD8-AA72-5375-22B98068C33A}"/>
              </a:ext>
            </a:extLst>
          </p:cNvPr>
          <p:cNvCxnSpPr>
            <a:cxnSpLocks/>
            <a:stCxn id="16" idx="6"/>
            <a:endCxn id="32" idx="2"/>
          </p:cNvCxnSpPr>
          <p:nvPr/>
        </p:nvCxnSpPr>
        <p:spPr>
          <a:xfrm>
            <a:off x="3419897" y="1781249"/>
            <a:ext cx="1288937" cy="271339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848833-944E-5D26-AF6F-42C9D53A2E51}"/>
              </a:ext>
            </a:extLst>
          </p:cNvPr>
          <p:cNvCxnSpPr>
            <a:cxnSpLocks/>
            <a:stCxn id="17" idx="6"/>
            <a:endCxn id="31" idx="2"/>
          </p:cNvCxnSpPr>
          <p:nvPr/>
        </p:nvCxnSpPr>
        <p:spPr>
          <a:xfrm>
            <a:off x="3387144" y="2967987"/>
            <a:ext cx="1333069" cy="61747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C2896-CDAB-5263-9220-7F8F32ECAAEF}"/>
              </a:ext>
            </a:extLst>
          </p:cNvPr>
          <p:cNvCxnSpPr>
            <a:cxnSpLocks/>
            <a:stCxn id="17" idx="6"/>
            <a:endCxn id="32" idx="2"/>
          </p:cNvCxnSpPr>
          <p:nvPr/>
        </p:nvCxnSpPr>
        <p:spPr>
          <a:xfrm>
            <a:off x="3387144" y="2967987"/>
            <a:ext cx="1321690" cy="15266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C5E7401-12BA-EDBC-36AA-5A26C634049B}"/>
              </a:ext>
            </a:extLst>
          </p:cNvPr>
          <p:cNvCxnSpPr>
            <a:cxnSpLocks/>
            <a:stCxn id="61" idx="6"/>
            <a:endCxn id="32" idx="2"/>
          </p:cNvCxnSpPr>
          <p:nvPr/>
        </p:nvCxnSpPr>
        <p:spPr>
          <a:xfrm>
            <a:off x="3403521" y="4117048"/>
            <a:ext cx="1305313" cy="3775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3F54E0-86AA-0549-3C14-5476A728E991}"/>
              </a:ext>
            </a:extLst>
          </p:cNvPr>
          <p:cNvCxnSpPr>
            <a:cxnSpLocks/>
            <a:stCxn id="62" idx="6"/>
            <a:endCxn id="31" idx="2"/>
          </p:cNvCxnSpPr>
          <p:nvPr/>
        </p:nvCxnSpPr>
        <p:spPr>
          <a:xfrm flipV="1">
            <a:off x="3401942" y="3585465"/>
            <a:ext cx="1318271" cy="181894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AC9319-9108-DA3E-ED8A-C1DADECBA0F8}"/>
              </a:ext>
            </a:extLst>
          </p:cNvPr>
          <p:cNvCxnSpPr>
            <a:cxnSpLocks/>
            <a:stCxn id="62" idx="6"/>
            <a:endCxn id="32" idx="2"/>
          </p:cNvCxnSpPr>
          <p:nvPr/>
        </p:nvCxnSpPr>
        <p:spPr>
          <a:xfrm flipV="1">
            <a:off x="3401942" y="4494641"/>
            <a:ext cx="1306892" cy="9097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57A586-86ED-C66C-24E5-C9C757774B04}"/>
              </a:ext>
            </a:extLst>
          </p:cNvPr>
          <p:cNvCxnSpPr>
            <a:cxnSpLocks/>
            <a:stCxn id="61" idx="6"/>
          </p:cNvCxnSpPr>
          <p:nvPr/>
        </p:nvCxnSpPr>
        <p:spPr>
          <a:xfrm flipV="1">
            <a:off x="3403521" y="3585465"/>
            <a:ext cx="1316692" cy="5315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/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=0.89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C75DCC-2458-5975-07B1-F0CEC0D4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69" y="4961129"/>
                <a:ext cx="4873534" cy="215444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15;p2">
            <a:extLst>
              <a:ext uri="{FF2B5EF4-FFF2-40B4-BE49-F238E27FC236}">
                <a16:creationId xmlns:a16="http://schemas.microsoft.com/office/drawing/2014/main" id="{DBA33276-1563-5F1C-5E60-0C0B023F763A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8B8EF505-1F27-B9CF-DAC7-AE9E50C2062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5D6036D6-83AE-3428-AF0C-7006012B5A6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A6094E73-871B-ABBE-E182-A29CE6A613C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0;p2">
              <a:extLst>
                <a:ext uri="{FF2B5EF4-FFF2-40B4-BE49-F238E27FC236}">
                  <a16:creationId xmlns:a16="http://schemas.microsoft.com/office/drawing/2014/main" id="{87478990-A704-3200-484F-7FA31745D0E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04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48274" y="1160180"/>
            <a:ext cx="112386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steps to training a neural network</a:t>
            </a:r>
          </a:p>
          <a:p>
            <a:endParaRPr lang="en-US" sz="2000" dirty="0"/>
          </a:p>
          <a:p>
            <a:r>
              <a:rPr lang="en-US" sz="2000" dirty="0"/>
              <a:t>1 </a:t>
            </a:r>
            <a:r>
              <a:rPr lang="en-US" sz="2000" dirty="0">
                <a:solidFill>
                  <a:srgbClr val="FF0000"/>
                </a:solidFill>
              </a:rPr>
              <a:t>Forward propagation</a:t>
            </a:r>
            <a:r>
              <a:rPr lang="en-US" sz="2000" dirty="0"/>
              <a:t>: push example through the network to get a predicted output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 </a:t>
            </a:r>
            <a:r>
              <a:rPr lang="en-US" sz="2000" dirty="0">
                <a:solidFill>
                  <a:srgbClr val="92D050"/>
                </a:solidFill>
              </a:rPr>
              <a:t>Compute the cost</a:t>
            </a:r>
            <a:r>
              <a:rPr lang="en-US" sz="2000" dirty="0"/>
              <a:t>: calculate the difference between predicted output and actual data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3 </a:t>
            </a:r>
            <a:r>
              <a:rPr lang="en-US" sz="2000" dirty="0">
                <a:solidFill>
                  <a:srgbClr val="00B0F0"/>
                </a:solidFill>
              </a:rPr>
              <a:t>Backward propagation</a:t>
            </a:r>
            <a:r>
              <a:rPr lang="en-US" sz="2000" dirty="0"/>
              <a:t>: push back the derivative of the error and apply to each weight, such that next time it will result in a lower error 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71F8FD8-B5D5-8A39-972E-254557DE18B5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6E9E85B0-D395-81B6-63BD-3ECF271087B5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C110DC4-B914-E32F-6181-5C633F6401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FD0B41B-2DD5-B9CD-44FA-6566A5E4A8AC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8F3E960-6210-88B4-C5FC-2BA18DC7301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7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Pipeline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C0E2C3B-2C16-32D8-4C96-AE8BD439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" y="1405552"/>
            <a:ext cx="11887200" cy="3684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76A30-8CCA-9D0A-86D7-5D1107E226AF}"/>
              </a:ext>
            </a:extLst>
          </p:cNvPr>
          <p:cNvSpPr txBox="1"/>
          <p:nvPr/>
        </p:nvSpPr>
        <p:spPr>
          <a:xfrm>
            <a:off x="895673" y="5310562"/>
            <a:ext cx="10564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training pipeline consists of choosing the prediction model, the loss function and the optimizer.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Once these choices are made, we can feed the input data and labels to start the training process.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D964766-90B7-BC02-60E0-8F2F5D656937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11AC4F71-D469-CB15-B0D2-BE8E8460E01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1ED40FB-7836-02C3-DEC2-EA3FE98DADF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7AE77125-0EA5-44A1-DA58-6154EAEDBA5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24021B7F-54F7-BCD9-8826-FAEEE0A9C8F2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Applications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077DC-493D-8650-50D4-3E7419E24C58}"/>
              </a:ext>
            </a:extLst>
          </p:cNvPr>
          <p:cNvSpPr txBox="1"/>
          <p:nvPr/>
        </p:nvSpPr>
        <p:spPr>
          <a:xfrm>
            <a:off x="5049643" y="5605384"/>
            <a:ext cx="328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Deep Learning Applications</a:t>
            </a:r>
            <a:endParaRPr lang="en-US" dirty="0"/>
          </a:p>
        </p:txBody>
      </p:sp>
      <p:pic>
        <p:nvPicPr>
          <p:cNvPr id="1026" name="Picture 2" descr="Top Fascinating Application of Deep Learning">
            <a:extLst>
              <a:ext uri="{FF2B5EF4-FFF2-40B4-BE49-F238E27FC236}">
                <a16:creationId xmlns:a16="http://schemas.microsoft.com/office/drawing/2014/main" id="{A061AA37-998C-D6B1-076D-10A48401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 r="1932"/>
          <a:stretch/>
        </p:blipFill>
        <p:spPr bwMode="auto">
          <a:xfrm>
            <a:off x="3019344" y="1565652"/>
            <a:ext cx="6532202" cy="37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A7A86D97-B400-8ABA-4829-93CC775153C9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E9B0553A-71D8-A69D-FD95-B30DF957F8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7;p2">
              <a:extLst>
                <a:ext uri="{FF2B5EF4-FFF2-40B4-BE49-F238E27FC236}">
                  <a16:creationId xmlns:a16="http://schemas.microsoft.com/office/drawing/2014/main" id="{488D2A32-FE17-6AC2-91FE-33AFCFEA3D5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8;p2">
              <a:extLst>
                <a:ext uri="{FF2B5EF4-FFF2-40B4-BE49-F238E27FC236}">
                  <a16:creationId xmlns:a16="http://schemas.microsoft.com/office/drawing/2014/main" id="{97676552-B657-72E1-02BC-D7492C4188BA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0;p2">
              <a:extLst>
                <a:ext uri="{FF2B5EF4-FFF2-40B4-BE49-F238E27FC236}">
                  <a16:creationId xmlns:a16="http://schemas.microsoft.com/office/drawing/2014/main" id="{FDF779C9-2153-6488-3466-122CBA752A3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64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08000" y="381250"/>
            <a:ext cx="5154569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CARC OnDemand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B17D7B-F883-0EEA-64E8-DF560E16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" y="1841250"/>
            <a:ext cx="5696608" cy="3917419"/>
          </a:xfrm>
          <a:prstGeom prst="rect">
            <a:avLst/>
          </a:prstGeom>
        </p:spPr>
      </p:pic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AD8F7D5-491A-A01A-A442-5CDB06328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6338064" y="1841249"/>
            <a:ext cx="5574536" cy="3917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BB6E8-5CDD-1478-4D09-5E1415E19A18}"/>
              </a:ext>
            </a:extLst>
          </p:cNvPr>
          <p:cNvSpPr txBox="1"/>
          <p:nvPr/>
        </p:nvSpPr>
        <p:spPr>
          <a:xfrm>
            <a:off x="508000" y="1081062"/>
            <a:ext cx="5154569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ondemand.carc.usc.edu</a:t>
            </a:r>
            <a:endParaRPr lang="en-US" sz="1867" dirty="0"/>
          </a:p>
        </p:txBody>
      </p:sp>
      <p:grpSp>
        <p:nvGrpSpPr>
          <p:cNvPr id="10" name="Google Shape;115;p2">
            <a:extLst>
              <a:ext uri="{FF2B5EF4-FFF2-40B4-BE49-F238E27FC236}">
                <a16:creationId xmlns:a16="http://schemas.microsoft.com/office/drawing/2014/main" id="{D12B4E4C-69F6-ECDD-41D4-C4DAC0F8FF5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2DACAD65-F388-2786-E367-67CFA2B2145C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6B364757-3533-5F32-95B9-7095ABED280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BF7ACBA1-2343-6D24-0DF1-31D26E7A6FB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D40BB0C-87A7-CC6B-34D0-7C36CBBDBF51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93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Conda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3CAE1-1C59-45D1-2B16-CF52EE4490EA}"/>
              </a:ext>
            </a:extLst>
          </p:cNvPr>
          <p:cNvSpPr txBox="1"/>
          <p:nvPr/>
        </p:nvSpPr>
        <p:spPr>
          <a:xfrm>
            <a:off x="510604" y="1477855"/>
            <a:ext cx="923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‘Discovery Cluster Shell Access’, Request an interactive session first using </a:t>
            </a:r>
            <a:r>
              <a:rPr lang="en-US" sz="2000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salloc</a:t>
            </a:r>
            <a:r>
              <a:rPr lang="en-US" sz="20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67D3B-05ED-E096-E990-1DAB57B093E2}"/>
              </a:ext>
            </a:extLst>
          </p:cNvPr>
          <p:cNvSpPr txBox="1"/>
          <p:nvPr/>
        </p:nvSpPr>
        <p:spPr>
          <a:xfrm>
            <a:off x="523304" y="2399009"/>
            <a:ext cx="1094479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ourierNewPSMT" panose="02070309020205020404" pitchFamily="49" charset="0"/>
              </a:rPr>
              <a:t>salloc</a:t>
            </a:r>
            <a:r>
              <a:rPr lang="en-US" sz="1400" dirty="0">
                <a:effectLst/>
                <a:latin typeface="CourierNewPSMT" panose="02070309020205020404" pitchFamily="49" charset="0"/>
              </a:rPr>
              <a:t> --partition=</a:t>
            </a:r>
            <a:r>
              <a:rPr lang="en-US" sz="1400" dirty="0" err="1">
                <a:effectLst/>
                <a:latin typeface="CourierNewPSMT" panose="02070309020205020404" pitchFamily="49" charset="0"/>
              </a:rPr>
              <a:t>gpu</a:t>
            </a:r>
            <a:r>
              <a:rPr lang="en-US" sz="1400" dirty="0">
                <a:effectLst/>
                <a:latin typeface="CourierNewPSMT" panose="02070309020205020404" pitchFamily="49" charset="0"/>
              </a:rPr>
              <a:t> --nodes=1 --</a:t>
            </a:r>
            <a:r>
              <a:rPr lang="en-US" sz="1400" dirty="0" err="1">
                <a:effectLst/>
                <a:latin typeface="CourierNewPSMT" panose="02070309020205020404" pitchFamily="49" charset="0"/>
              </a:rPr>
              <a:t>ntasks</a:t>
            </a:r>
            <a:r>
              <a:rPr lang="en-US" sz="1400" dirty="0">
                <a:effectLst/>
                <a:latin typeface="CourierNewPSMT" panose="02070309020205020404" pitchFamily="49" charset="0"/>
              </a:rPr>
              <a:t>=1 --</a:t>
            </a:r>
            <a:r>
              <a:rPr lang="en-US" sz="1400" dirty="0" err="1">
                <a:effectLst/>
                <a:latin typeface="CourierNewPSMT" panose="02070309020205020404" pitchFamily="49" charset="0"/>
              </a:rPr>
              <a:t>cpus</a:t>
            </a:r>
            <a:r>
              <a:rPr lang="en-US" sz="1400" dirty="0">
                <a:effectLst/>
                <a:latin typeface="CourierNewPSMT" panose="02070309020205020404" pitchFamily="49" charset="0"/>
              </a:rPr>
              <a:t>-per-task=8 --time=1:00:00 </a:t>
            </a:r>
            <a:r>
              <a:rPr lang="en-US" dirty="0">
                <a:latin typeface="CourierNewPSMT" panose="02070309020205020404" pitchFamily="49" charset="0"/>
              </a:rPr>
              <a:t>--mem=32GB </a:t>
            </a:r>
            <a:r>
              <a:rPr lang="en-US" sz="1400" dirty="0">
                <a:effectLst/>
                <a:latin typeface="CourierNewPS"/>
              </a:rPr>
              <a:t>--</a:t>
            </a:r>
            <a:r>
              <a:rPr lang="en-US" sz="1400" dirty="0" err="1">
                <a:effectLst/>
                <a:latin typeface="CourierNewPS"/>
              </a:rPr>
              <a:t>gres</a:t>
            </a:r>
            <a:r>
              <a:rPr lang="en-US" sz="1400" dirty="0">
                <a:effectLst/>
                <a:latin typeface="CourierNewPS"/>
              </a:rPr>
              <a:t>=gpu:1</a:t>
            </a:r>
            <a:endParaRPr lang="en-US" dirty="0">
              <a:latin typeface="CourierNewPS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2F208DB-2D9F-D195-1C04-8BD014F86CA4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5612224-66B8-9802-48C0-AC79D833248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8C797A8-2E50-655A-58E6-42122C75C2CD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54EE773E-E7D4-F3A1-F78E-941B8954B09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0;p2">
              <a:extLst>
                <a:ext uri="{FF2B5EF4-FFF2-40B4-BE49-F238E27FC236}">
                  <a16:creationId xmlns:a16="http://schemas.microsoft.com/office/drawing/2014/main" id="{C5876D04-BF9E-DDF2-13BF-DC92FE01B70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02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Conda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conda</a:t>
            </a:r>
            <a:endParaRPr lang="en-US" sz="1867" dirty="0"/>
          </a:p>
        </p:txBody>
      </p: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5793B9A-F99D-5145-A52C-8EE9B1AF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97" y="2061451"/>
            <a:ext cx="6748979" cy="373976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88BC0341-D3ED-523F-251D-AACB53BF87C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44CF4236-32B1-3CF5-0933-C3BE5C317239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7;p2">
              <a:extLst>
                <a:ext uri="{FF2B5EF4-FFF2-40B4-BE49-F238E27FC236}">
                  <a16:creationId xmlns:a16="http://schemas.microsoft.com/office/drawing/2014/main" id="{71810F5C-2394-53C6-0155-6B07F295C862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7CEDB7E5-60A4-47A2-D7A1-A1C5BFCEDC5C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2D3C27EE-F8A9-082E-3A7C-774D766D357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8D7D6-1CC4-0AFE-6588-C7890651F77E}"/>
              </a:ext>
            </a:extLst>
          </p:cNvPr>
          <p:cNvSpPr txBox="1"/>
          <p:nvPr/>
        </p:nvSpPr>
        <p:spPr>
          <a:xfrm>
            <a:off x="9483485" y="1255369"/>
            <a:ext cx="2142968" cy="379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pytorch.org</a:t>
            </a:r>
            <a:endParaRPr lang="en-US" sz="1867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79B9700-FF6F-60DA-3F36-FA030AC6F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255369"/>
            <a:ext cx="7772400" cy="3178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32842D-B1B4-FC3B-6227-332B07254EFD}"/>
              </a:ext>
            </a:extLst>
          </p:cNvPr>
          <p:cNvSpPr txBox="1"/>
          <p:nvPr/>
        </p:nvSpPr>
        <p:spPr>
          <a:xfrm>
            <a:off x="1193800" y="4633135"/>
            <a:ext cx="1030782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Install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mamba create –n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torch_env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 mamba activate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torch_env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 mamba install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torchaudio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pytorch-cuda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=11.8 -c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-c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Test installation: type python and import torch</a:t>
            </a:r>
          </a:p>
        </p:txBody>
      </p:sp>
      <p:grpSp>
        <p:nvGrpSpPr>
          <p:cNvPr id="9" name="Google Shape;115;p2">
            <a:extLst>
              <a:ext uri="{FF2B5EF4-FFF2-40B4-BE49-F238E27FC236}">
                <a16:creationId xmlns:a16="http://schemas.microsoft.com/office/drawing/2014/main" id="{3A319188-1C25-5052-306E-05F672D7AAA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0" name="Google Shape;116;p2">
              <a:extLst>
                <a:ext uri="{FF2B5EF4-FFF2-40B4-BE49-F238E27FC236}">
                  <a16:creationId xmlns:a16="http://schemas.microsoft.com/office/drawing/2014/main" id="{0445E025-EE2C-7E36-8B14-3031C2FE9F15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E788B1AE-2BEF-4320-3839-834C8B3E5248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61360EE0-8C09-F175-C170-CB367254D0D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1CCDAB64-8EAE-49C0-FF8B-1A5ED93B4BC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20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211474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811539" y="149879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Introduction to Deep Learning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811539" y="2160555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Neural Networks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811539" y="2827083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811539" y="3487618"/>
            <a:ext cx="11500892" cy="447207"/>
            <a:chOff x="246608" y="2790118"/>
            <a:chExt cx="11500892" cy="447207"/>
          </a:xfrm>
        </p:grpSpPr>
        <p:sp>
          <p:nvSpPr>
            <p:cNvPr id="110" name="Google Shape;110;p2"/>
            <p:cNvSpPr/>
            <p:nvPr/>
          </p:nvSpPr>
          <p:spPr>
            <a:xfrm>
              <a:off x="246608" y="2808863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Building Neural Networks with 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47873" y="2790118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PyTorch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6" name="Google Shape;116;p2"/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47105" y="745900"/>
            <a:ext cx="546627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C178E21-2A53-5771-3F64-2D723B6A2FE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6BBD598B-0CEE-7F96-9884-BC7977762F9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851CC65-59D6-9440-AAAF-B09A558E271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D2C7622-7719-F13A-7E1D-9B23FC7DEB0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7D16C59F-1D74-5897-D61B-9B5C8B3D4FB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97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62965" y="423189"/>
            <a:ext cx="3918535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59828" y="1108934"/>
            <a:ext cx="11186072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02618"/>
            <a:ext cx="7823200" cy="4026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412116" y="2164519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  <p:grpSp>
        <p:nvGrpSpPr>
          <p:cNvPr id="10" name="Google Shape;115;p2">
            <a:extLst>
              <a:ext uri="{FF2B5EF4-FFF2-40B4-BE49-F238E27FC236}">
                <a16:creationId xmlns:a16="http://schemas.microsoft.com/office/drawing/2014/main" id="{20315B3E-CCC4-830A-AA34-D8BDDDF0B61A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1" name="Google Shape;116;p2">
              <a:extLst>
                <a:ext uri="{FF2B5EF4-FFF2-40B4-BE49-F238E27FC236}">
                  <a16:creationId xmlns:a16="http://schemas.microsoft.com/office/drawing/2014/main" id="{5A53DEC7-A2F6-DC8F-C709-56656CE8B27F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FDF16CDC-0C04-07F6-A8B6-9648E3AB51D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8E90C396-24C6-C4F4-6D5B-EEC23009B35B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4176437C-28E3-0DF8-3B35-2908B30F348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800099" y="429189"/>
            <a:ext cx="2438401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3C7287-D9F1-7949-D030-2C67990577A7}"/>
              </a:ext>
            </a:extLst>
          </p:cNvPr>
          <p:cNvSpPr txBox="1"/>
          <p:nvPr/>
        </p:nvSpPr>
        <p:spPr>
          <a:xfrm>
            <a:off x="800099" y="1317003"/>
            <a:ext cx="8813800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Install </a:t>
            </a:r>
            <a:r>
              <a:rPr lang="en-US" sz="20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kernel: </a:t>
            </a:r>
          </a:p>
          <a:p>
            <a:endParaRPr lang="en-US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purge</a:t>
            </a:r>
          </a:p>
          <a:p>
            <a:r>
              <a:rPr lang="en-US" sz="20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activate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torch_</a:t>
            </a:r>
            <a:r>
              <a:rPr lang="en-US" sz="20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endParaRPr lang="en-US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mamba install -c </a:t>
            </a:r>
            <a:r>
              <a:rPr lang="en-US" sz="20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-forge </a:t>
            </a:r>
            <a:r>
              <a:rPr lang="en-US" sz="20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ipykernel</a:t>
            </a:r>
            <a:endParaRPr lang="en-US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-m </a:t>
            </a:r>
            <a:r>
              <a:rPr lang="en-US" sz="20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ipykernel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--user --name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torch_env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display-name "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torch_env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6E3C80C-26C0-3C5B-9770-388B79771105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8801FAD-0776-9994-0689-9B34EFF49BA4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35E4C812-70E6-274D-DB51-F47A9F6B18E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90D8931E-C827-B213-08F6-A10106299BB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BC081687-3655-559C-F960-7476B092C52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682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800099" y="429189"/>
            <a:ext cx="2438401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7FBCCF-33CE-40A6-0A28-EDA213BF31BA}"/>
              </a:ext>
            </a:extLst>
          </p:cNvPr>
          <p:cNvSpPr txBox="1"/>
          <p:nvPr/>
        </p:nvSpPr>
        <p:spPr>
          <a:xfrm>
            <a:off x="1117804" y="1646102"/>
            <a:ext cx="995639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git clone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/jihao2021/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workshop_building_deepNN_with_python.git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D4801D0-27DF-A7CE-5B94-64F46D64164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EEE2E89-03C3-A2DB-4216-71B95FDB05D1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6F1DD135-4589-C730-6A30-8BEF3E05EA5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8920057-967A-7FAE-4E61-432E1AA4237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10F206D-DCB9-C92C-EB7F-69C31B76B94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53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 Packages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B100CC67-3275-1684-2BB3-5CAE3CA8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2" y="2063750"/>
            <a:ext cx="7454900" cy="273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E3974-3AAF-9BE6-B1C0-661AB07CE82D}"/>
              </a:ext>
            </a:extLst>
          </p:cNvPr>
          <p:cNvSpPr txBox="1"/>
          <p:nvPr/>
        </p:nvSpPr>
        <p:spPr>
          <a:xfrm>
            <a:off x="9364717" y="233329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D429-E0CF-90DE-03DF-BE69C8926DCC}"/>
              </a:ext>
            </a:extLst>
          </p:cNvPr>
          <p:cNvSpPr txBox="1"/>
          <p:nvPr/>
        </p:nvSpPr>
        <p:spPr>
          <a:xfrm>
            <a:off x="3034425" y="456678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B45BC1D-6FA0-C9E4-C6CA-AC4B01414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1D71CE6-649D-0813-5232-2EAAB5C1E95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55156B24-9A63-468D-33D6-1FDD87230B3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CBB3D5B-099B-FAE5-5669-46498AEAE4D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16CC86A-6B93-38C7-FA6B-BBB57FFE4DD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842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521DF-5CB5-A6FC-30C5-8919B36C1531}"/>
              </a:ext>
            </a:extLst>
          </p:cNvPr>
          <p:cNvSpPr txBox="1"/>
          <p:nvPr/>
        </p:nvSpPr>
        <p:spPr>
          <a:xfrm>
            <a:off x="311625" y="1801562"/>
            <a:ext cx="116637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Tensors are a specialized data structure similar to arrays and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PyTorch</a:t>
            </a:r>
            <a:r>
              <a:rPr lang="en-US" sz="2000" dirty="0"/>
              <a:t> uses tensors to encode the inputs and outputs of a model, as well as model’s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run on GPUs or other hardware accelerators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Optimized for automatic differentiation 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919974-D6D8-EB3B-B0D6-B90F93E87C6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09F5764-DF55-13DC-33E8-7ABF793DFB4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824BCF42-C9B0-B683-8556-DBED5D67334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3410EF4-9431-E3D4-D864-42091ED42C4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6AA70012-FA28-8ED8-09F0-E97BA4BDD1F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269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373795" y="1778165"/>
            <a:ext cx="3679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Machine Learning Workflows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B880AFA-0C72-A52D-B3AE-B89A96DD22D3}"/>
              </a:ext>
            </a:extLst>
          </p:cNvPr>
          <p:cNvSpPr/>
          <p:nvPr/>
        </p:nvSpPr>
        <p:spPr>
          <a:xfrm>
            <a:off x="1451295" y="2667698"/>
            <a:ext cx="1702965" cy="11996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with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A1EEE-EFB1-8E8F-15DA-FBB578285D72}"/>
              </a:ext>
            </a:extLst>
          </p:cNvPr>
          <p:cNvSpPr/>
          <p:nvPr/>
        </p:nvSpPr>
        <p:spPr>
          <a:xfrm>
            <a:off x="3939331" y="2667698"/>
            <a:ext cx="1702965" cy="11996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models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780522-16E9-70B1-25B8-7FB548439ACA}"/>
              </a:ext>
            </a:extLst>
          </p:cNvPr>
          <p:cNvSpPr/>
          <p:nvPr/>
        </p:nvSpPr>
        <p:spPr>
          <a:xfrm>
            <a:off x="6427367" y="2667698"/>
            <a:ext cx="1702965" cy="1199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Optimizing model parameters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07D563-EB12-9A53-AD6E-921E4A134243}"/>
              </a:ext>
            </a:extLst>
          </p:cNvPr>
          <p:cNvSpPr/>
          <p:nvPr/>
        </p:nvSpPr>
        <p:spPr>
          <a:xfrm>
            <a:off x="8939006" y="2667698"/>
            <a:ext cx="1702965" cy="11996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Saving the trained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BE2A5E-5133-3341-6076-FCE743E4C11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154260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57F4A-754B-37B4-EC79-77C493732F2A}"/>
              </a:ext>
            </a:extLst>
          </p:cNvPr>
          <p:cNvCxnSpPr>
            <a:cxnSpLocks/>
          </p:cNvCxnSpPr>
          <p:nvPr/>
        </p:nvCxnSpPr>
        <p:spPr>
          <a:xfrm>
            <a:off x="5642296" y="3267511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272AE9-4AD5-0C81-F512-345EDB81A8B0}"/>
              </a:ext>
            </a:extLst>
          </p:cNvPr>
          <p:cNvCxnSpPr>
            <a:cxnSpLocks/>
          </p:cNvCxnSpPr>
          <p:nvPr/>
        </p:nvCxnSpPr>
        <p:spPr>
          <a:xfrm>
            <a:off x="8130332" y="3264714"/>
            <a:ext cx="7850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57E2A070-D6D9-793D-E10C-6AD5CC0F70B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9" name="Google Shape;116;p2">
              <a:extLst>
                <a:ext uri="{FF2B5EF4-FFF2-40B4-BE49-F238E27FC236}">
                  <a16:creationId xmlns:a16="http://schemas.microsoft.com/office/drawing/2014/main" id="{661B8159-FDB0-29B9-2E65-B07C43206F5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2">
              <a:extLst>
                <a:ext uri="{FF2B5EF4-FFF2-40B4-BE49-F238E27FC236}">
                  <a16:creationId xmlns:a16="http://schemas.microsoft.com/office/drawing/2014/main" id="{87ED9CE8-6FCB-A69D-65AA-1FB41B36F0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2">
              <a:extLst>
                <a:ext uri="{FF2B5EF4-FFF2-40B4-BE49-F238E27FC236}">
                  <a16:creationId xmlns:a16="http://schemas.microsoft.com/office/drawing/2014/main" id="{6690FCA3-C96F-BB01-36A3-EDBC7D1BA21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0;p2">
              <a:extLst>
                <a:ext uri="{FF2B5EF4-FFF2-40B4-BE49-F238E27FC236}">
                  <a16:creationId xmlns:a16="http://schemas.microsoft.com/office/drawing/2014/main" id="{9B4307A9-A4FD-1C7C-ECBB-AE203282262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378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06" y="2160454"/>
            <a:ext cx="6905666" cy="397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4935019" y="6193334"/>
            <a:ext cx="6098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FasionMNIST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B7A649E1-4160-AE98-3894-A458AC65056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A428C7C-5A1E-F5B4-50BC-27A7D5D6D07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3B6C41F-0444-BEF3-21C9-431F92EAFEE4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6CE7561A-27FE-DC82-4AA4-A1C07B64FEF3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1D653B39-37A9-1855-A664-4F8C0F6C5A1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522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3728661" y="1668654"/>
            <a:ext cx="69041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torchvision.datasets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CIFAR, COCO,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FashionMNIST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929784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ytorch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Tutorial: 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9B04FAD-EE62-EA5B-DBAE-73D7C3BFD6EA}"/>
              </a:ext>
            </a:extLst>
          </p:cNvPr>
          <p:cNvSpPr/>
          <p:nvPr/>
        </p:nvSpPr>
        <p:spPr>
          <a:xfrm>
            <a:off x="2978092" y="1501263"/>
            <a:ext cx="486561" cy="42871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48718-583E-0131-6BA9-B52686279DB6}"/>
              </a:ext>
            </a:extLst>
          </p:cNvPr>
          <p:cNvSpPr txBox="1"/>
          <p:nvPr/>
        </p:nvSpPr>
        <p:spPr>
          <a:xfrm>
            <a:off x="3728661" y="5603738"/>
            <a:ext cx="538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around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5211A-2B47-5CD1-CEC7-9602EDE51DDC}"/>
              </a:ext>
            </a:extLst>
          </p:cNvPr>
          <p:cNvSpPr txBox="1"/>
          <p:nvPr/>
        </p:nvSpPr>
        <p:spPr>
          <a:xfrm>
            <a:off x="3728661" y="1345489"/>
            <a:ext cx="565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Dataset: stores the samples and their corresponding labels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TorchText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TorchAudio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6EF20-F662-DC3F-29FD-FCBD3CC6A363}"/>
              </a:ext>
            </a:extLst>
          </p:cNvPr>
          <p:cNvSpPr/>
          <p:nvPr/>
        </p:nvSpPr>
        <p:spPr>
          <a:xfrm>
            <a:off x="1190316" y="3179044"/>
            <a:ext cx="1450427" cy="923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PyTorch</a:t>
            </a:r>
            <a:endParaRPr lang="en-US" sz="1800" dirty="0"/>
          </a:p>
        </p:txBody>
      </p:sp>
      <p:grpSp>
        <p:nvGrpSpPr>
          <p:cNvPr id="7" name="Google Shape;115;p2">
            <a:extLst>
              <a:ext uri="{FF2B5EF4-FFF2-40B4-BE49-F238E27FC236}">
                <a16:creationId xmlns:a16="http://schemas.microsoft.com/office/drawing/2014/main" id="{F17F9A2C-81E9-3E34-238B-39DBFFD5A5A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8" name="Google Shape;116;p2">
              <a:extLst>
                <a:ext uri="{FF2B5EF4-FFF2-40B4-BE49-F238E27FC236}">
                  <a16:creationId xmlns:a16="http://schemas.microsoft.com/office/drawing/2014/main" id="{3E91A3A8-37E1-7942-3441-F52400FEE2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4AAE4BEF-2A32-DD85-D28B-3AF4A352C25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E741D6BD-3A13-E9A5-9159-AF1EFB4AB5E7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0;p2">
              <a:extLst>
                <a:ext uri="{FF2B5EF4-FFF2-40B4-BE49-F238E27FC236}">
                  <a16:creationId xmlns:a16="http://schemas.microsoft.com/office/drawing/2014/main" id="{14B10E3A-DDC9-941B-B1C8-C7ADF726CB6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36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2D29044-EE9D-EDB9-08E7-6277FFA27B4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DBCD05CA-C9E0-17A4-D097-97EB2E772760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A779814-A037-15F1-B518-5382D4798E0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E09F8830-F3BA-5ED8-34CF-D89F924A1BC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6673ED0-53F1-3ED9-CFBD-C02E6419471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0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7791926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subfield of traditional machine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the structure and function of the brain: Artificial Neural Networks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vision: Tesla recognizing items on a street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Generation: An algorithm trained to create a new Shakespeare piece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Games: AlphaGo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B655BA-C5E8-842B-8508-B6D39F96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912" y="1031405"/>
            <a:ext cx="3504762" cy="355191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F89BE93-BD03-A9D6-EFEC-67D3B5EE40E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878BFD5-BEB1-81EB-E2D5-8B72D7986141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34929F7-0E24-5350-4642-83C80595D91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8929FAFD-01EE-600F-B1C7-2B1EE3FFD70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5D954E6-7882-BD29-CF38-CC635423E11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C25E07C-2C7D-549D-8601-8E2433A7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" y="1161648"/>
            <a:ext cx="10988564" cy="167087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3249BD9-FA3A-D9F1-7F3A-9EF11E7A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" y="3138797"/>
            <a:ext cx="10988563" cy="2949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6F7E1-04B4-EF36-CD7A-56AFB4A502E7}"/>
              </a:ext>
            </a:extLst>
          </p:cNvPr>
          <p:cNvSpPr txBox="1"/>
          <p:nvPr/>
        </p:nvSpPr>
        <p:spPr>
          <a:xfrm>
            <a:off x="7572445" y="430571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Training and Test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A74F7-B01D-D9D2-3324-803B1A7AA606}"/>
              </a:ext>
            </a:extLst>
          </p:cNvPr>
          <p:cNvSpPr txBox="1"/>
          <p:nvPr/>
        </p:nvSpPr>
        <p:spPr>
          <a:xfrm>
            <a:off x="8079996" y="1995594"/>
            <a:ext cx="213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Importing Modules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D41174B-7DA7-AA19-1E22-F373DEC73E8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2D78F95-AF6F-9678-D35C-F94E77D397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E3F0AA41-E4AA-7230-B30E-C864561FE9C1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376128B-6092-7060-4B38-1DFA5C8ECC26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A3FD7AA0-47A8-6411-A11D-93F54C558D48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14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548226" y="1185347"/>
            <a:ext cx="11238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Pass the Dataset as an argument 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Wraps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over dataset and supports automatic batching, sampling, shuffling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multiprocess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 loading</a:t>
            </a: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Data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29FC447C-703C-39D9-1F2A-2B063F4C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26" y="2706418"/>
            <a:ext cx="10391020" cy="2968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FC520-6F95-F828-8870-30E2BC154360}"/>
              </a:ext>
            </a:extLst>
          </p:cNvPr>
          <p:cNvSpPr txBox="1"/>
          <p:nvPr/>
        </p:nvSpPr>
        <p:spPr>
          <a:xfrm>
            <a:off x="8453290" y="374741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Define </a:t>
            </a:r>
            <a:r>
              <a:rPr lang="en-US" dirty="0" err="1">
                <a:solidFill>
                  <a:srgbClr val="FF0000"/>
                </a:solidFill>
              </a:rPr>
              <a:t>DataLoader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25B65763-56DE-9C4C-1F10-1C66EFE3F35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038411D8-BFC7-9DCF-0F95-904169E9FF8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1646BD1-9539-DE52-2251-8C6EC6324B46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40AC0F74-A1B5-9461-F47F-4D5A72C963A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F70DCCC9-FD9A-F93B-9952-A3861E0CA81A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08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988D4C3-0B48-89E0-C611-BA5F1260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44969"/>
            <a:ext cx="8173814" cy="5233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0E20E-D822-2746-547D-AADB1A8F3543}"/>
              </a:ext>
            </a:extLst>
          </p:cNvPr>
          <p:cNvSpPr txBox="1"/>
          <p:nvPr/>
        </p:nvSpPr>
        <p:spPr>
          <a:xfrm>
            <a:off x="5737732" y="406367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Neural Networks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CD72D-DB83-EAE2-E84F-8A003DF6A9AC}"/>
              </a:ext>
            </a:extLst>
          </p:cNvPr>
          <p:cNvSpPr txBox="1"/>
          <p:nvPr/>
        </p:nvSpPr>
        <p:spPr>
          <a:xfrm>
            <a:off x="5796455" y="154521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if GPU is Available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23A65DEE-8A9C-FFB5-FFFA-60FF5B04A194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4B58078-9416-EC8C-5786-EC0127F7890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765641D5-F3A4-7920-1B50-012471F6026D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929EF351-ED5D-C2C0-4B45-41F4AD11415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F27A7B85-6342-0E8E-953C-D0E005EAD8C0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42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Optimizing the Model Parameters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4D1E3-692E-2215-C54C-B0F5E690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4" y="2450442"/>
            <a:ext cx="10817676" cy="9785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B64EB9D5-E31F-786A-8194-C87E2870578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F78EE09-DB9C-B040-BE34-CFA0153E29C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74C68CA-57FF-1949-4057-7E20E99A403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BF92FAB-3DC7-D1DA-2FB7-A00D57C5EDB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727FD83-BAE4-BD23-9BD1-9F0DA97F078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51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Training Loop 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AE7775-C337-56F9-31E7-F40343F6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1" y="1179129"/>
            <a:ext cx="10116730" cy="502197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072DD21-0383-BA2C-D3DB-014A1654F72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3F7462A-7BD9-1A03-9D6E-FCBC1807549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1A14A8C-B3BF-8393-170F-B29A394EDF3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6E299FA3-044B-247F-ADA8-1E2CB8F519B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DDEEE6F4-7BD2-69FA-0E64-9FFDC38D816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75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Define Test Dataset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C05DFF-7952-338F-FE7D-A2A14CC2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231461"/>
            <a:ext cx="10688059" cy="4233917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563EDFD7-09B5-D214-A1FC-81A818BEB1A8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71526675-ACEC-89A0-476F-A249CC0C408D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7F43FA19-4944-3FB3-71DB-E137BDCCF0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3537CADA-0CB4-6ECE-8777-EBCDD8F358D9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A8DD34E7-22F4-A677-6176-68AE24A8BDB6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6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Training Loop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14DFC4A0-3F18-72B7-D043-E4CA96A0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81" y="2320956"/>
            <a:ext cx="10320638" cy="1968239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C693913-6389-E4BA-352F-DB7FB4C0F59C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5B36EB5-3302-DE48-C86E-6FAA982AD6BA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1A42DE1D-4BD6-6092-7D6E-BF40F1B3B195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A09CA39-F76B-4AA4-1F73-AB0C883B3281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7D8956BD-2A24-ABDA-6142-2693461D31C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447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Saving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19327-17E6-07A2-257B-E8E5185C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0" y="1426122"/>
            <a:ext cx="10956509" cy="1022258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119967E-BC3A-CD79-C121-174BF1E6644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1F49FAB-0975-0BA4-89C6-C1C362A3A8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A0AD1DB-817A-849D-C2BC-2923834FB19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809B7798-F569-D8D3-7CEC-65539FD3435F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686BD00A-080B-2D93-CAF1-9F168D17CE65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93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Loading Models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B4BC-BB8B-7517-1DEA-5B0CDC02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1" y="1646464"/>
            <a:ext cx="10975388" cy="1031422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82605EF-61E7-ED95-49A0-56AC5EB408A0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ABCD3C7-6E97-9452-714E-F0CA97BD43A7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634F06B0-DE8B-95F1-1DA3-2879C0E4507B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B95DD971-4DA5-3254-7502-66ED4865358D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435090C0-CDEE-5DC4-26F1-09405AC1947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375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518241" y="373324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Make Predictions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A2B542-9B4C-6A78-0589-327C78D0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1" y="1191077"/>
            <a:ext cx="10059930" cy="519763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82F20F3-AAFD-3CD6-3A34-BBA1D63606CB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8A64F93C-BB42-F9BF-B10D-EEFA54E74592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DF2D2E67-B181-C856-52CF-D583FAB69A30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2A7D9FFF-24EC-30BD-1740-923E99512E95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BD77BE4A-718B-9487-A249-EE81F574955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55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6015678" cy="56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drives the recent development of Deep Learning?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amounts of data available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computation units such as GPU’s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67B9D2-9D03-5D80-A24A-677708DD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37" y="914398"/>
            <a:ext cx="5419205" cy="3533401"/>
          </a:xfrm>
          <a:prstGeom prst="rect">
            <a:avLst/>
          </a:prstGeom>
        </p:spPr>
      </p:pic>
      <p:grpSp>
        <p:nvGrpSpPr>
          <p:cNvPr id="8" name="Google Shape;115;p2">
            <a:extLst>
              <a:ext uri="{FF2B5EF4-FFF2-40B4-BE49-F238E27FC236}">
                <a16:creationId xmlns:a16="http://schemas.microsoft.com/office/drawing/2014/main" id="{8C5C0F35-C710-6EE7-5720-4138C6A8FB4F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14" name="Google Shape;116;p2">
              <a:extLst>
                <a:ext uri="{FF2B5EF4-FFF2-40B4-BE49-F238E27FC236}">
                  <a16:creationId xmlns:a16="http://schemas.microsoft.com/office/drawing/2014/main" id="{6B089CAB-A530-9D5A-144F-FAE4BB439DD3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7;p2">
              <a:extLst>
                <a:ext uri="{FF2B5EF4-FFF2-40B4-BE49-F238E27FC236}">
                  <a16:creationId xmlns:a16="http://schemas.microsoft.com/office/drawing/2014/main" id="{DCAA1341-3141-3E6D-75C2-EFB86D0DC49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8;p2">
              <a:extLst>
                <a:ext uri="{FF2B5EF4-FFF2-40B4-BE49-F238E27FC236}">
                  <a16:creationId xmlns:a16="http://schemas.microsoft.com/office/drawing/2014/main" id="{B85357D0-60C2-15F4-B2A2-FC77B9F5BECE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0;p2">
              <a:extLst>
                <a:ext uri="{FF2B5EF4-FFF2-40B4-BE49-F238E27FC236}">
                  <a16:creationId xmlns:a16="http://schemas.microsoft.com/office/drawing/2014/main" id="{E56918FB-3D6B-5E89-D344-4545EFBA114C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6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93C614-88A1-2F84-6786-20FDF12D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7" y="984231"/>
            <a:ext cx="11754326" cy="563325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0E181CA-E6C1-3A03-343D-F2E70D9965F2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BBBEF70-A1D1-BDBF-6A1F-079943417C5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355F352-9DDD-B752-AE43-CE25B692937C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50B328A4-AB13-7344-D2D5-DFA605D3C4F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0;p2">
              <a:extLst>
                <a:ext uri="{FF2B5EF4-FFF2-40B4-BE49-F238E27FC236}">
                  <a16:creationId xmlns:a16="http://schemas.microsoft.com/office/drawing/2014/main" id="{E7B45E86-CF11-A613-E58A-6AAD467F8444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7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61DDA2-14E1-09D7-0BA7-231ECCA1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5" y="1324303"/>
            <a:ext cx="11266403" cy="4037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EFA6E-A805-DAAE-2298-64CE98059A42}"/>
              </a:ext>
            </a:extLst>
          </p:cNvPr>
          <p:cNvSpPr txBox="1"/>
          <p:nvPr/>
        </p:nvSpPr>
        <p:spPr>
          <a:xfrm>
            <a:off x="2037998" y="55126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biological neuron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5E7F-4D8F-CBC4-00D3-B6E42B97A0C1}"/>
              </a:ext>
            </a:extLst>
          </p:cNvPr>
          <p:cNvSpPr txBox="1"/>
          <p:nvPr/>
        </p:nvSpPr>
        <p:spPr>
          <a:xfrm>
            <a:off x="8014139" y="55179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artificial neural networks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5AC6531-E5BB-1190-7C9C-6A567C9F8DED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FBAC5DB-5139-297F-B9C9-4A5A5085E92F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BA0D78C9-61F1-BFB0-CD46-138DE3795EE9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660523A-D792-D130-0957-8EBF4A376C4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3C0F12D3-C204-6DE9-1F62-0F5D3727270F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1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1252899" y="5084558"/>
            <a:ext cx="430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neural network (NN) has 3 types of layers:</a:t>
            </a:r>
          </a:p>
          <a:p>
            <a:r>
              <a:rPr lang="en-US" sz="1600" dirty="0"/>
              <a:t>Input layer Hidden layer Output layer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5541E4E0-B81D-B3F8-8F26-E2E273AD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1050815"/>
            <a:ext cx="9867900" cy="387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29441-CFAD-AE7B-CFB9-677625FB7179}"/>
              </a:ext>
            </a:extLst>
          </p:cNvPr>
          <p:cNvSpPr txBox="1"/>
          <p:nvPr/>
        </p:nvSpPr>
        <p:spPr>
          <a:xfrm>
            <a:off x="5633545" y="4869114"/>
            <a:ext cx="61012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/>
              <a:t>Deep neural networks (DNN) usually has more hidden layers</a:t>
            </a:r>
          </a:p>
          <a:p>
            <a:r>
              <a:rPr lang="en-US" sz="1600" dirty="0"/>
              <a:t>Still has same 3 types of layers</a:t>
            </a:r>
          </a:p>
        </p:txBody>
      </p:sp>
      <p:sp>
        <p:nvSpPr>
          <p:cNvPr id="17" name="Google Shape;132;p3">
            <a:extLst>
              <a:ext uri="{FF2B5EF4-FFF2-40B4-BE49-F238E27FC236}">
                <a16:creationId xmlns:a16="http://schemas.microsoft.com/office/drawing/2014/main" id="{58337CF7-D90D-FF92-3538-31AA9FB745E7}"/>
              </a:ext>
            </a:extLst>
          </p:cNvPr>
          <p:cNvSpPr/>
          <p:nvPr/>
        </p:nvSpPr>
        <p:spPr>
          <a:xfrm>
            <a:off x="377430" y="349906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EC28DACD-7BB8-B7AF-9909-505C0613FD81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6009332-4A33-2EC6-0A6B-9342DE7D4838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BF06A4D-AA54-ADD5-32C8-CEF8F4D15DF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C0C07D2-6CE1-A2C9-0D50-457148743738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0;p2">
              <a:extLst>
                <a:ext uri="{FF2B5EF4-FFF2-40B4-BE49-F238E27FC236}">
                  <a16:creationId xmlns:a16="http://schemas.microsoft.com/office/drawing/2014/main" id="{C4285E52-E22B-CCB9-29EC-EBC388244943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48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B9CA8-0141-D839-ED7B-A1005C2B2E58}"/>
              </a:ext>
            </a:extLst>
          </p:cNvPr>
          <p:cNvSpPr txBox="1"/>
          <p:nvPr/>
        </p:nvSpPr>
        <p:spPr>
          <a:xfrm>
            <a:off x="422582" y="1160180"/>
            <a:ext cx="112381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Task: Predict if an input image belongs to one of the following classes: T-shirt/top, Trouser, Pullover, Dress, Coat, Sandal, Shirt, Sneaker, Bag, or Angle boot.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Building N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27BA8C-FE47-9D9A-58B0-9DAE28C7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496" y="1914037"/>
            <a:ext cx="5713379" cy="394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5CBA2-835B-78D9-97B4-AF02E1FC1BED}"/>
              </a:ext>
            </a:extLst>
          </p:cNvPr>
          <p:cNvSpPr txBox="1"/>
          <p:nvPr/>
        </p:nvSpPr>
        <p:spPr>
          <a:xfrm>
            <a:off x="5408829" y="5876654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FasionMNIST</a:t>
            </a:r>
            <a:r>
              <a:rPr lang="en-US" dirty="0"/>
              <a:t>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5E724-C3D5-62EC-3061-9CE0547EFE7C}"/>
              </a:ext>
            </a:extLst>
          </p:cNvPr>
          <p:cNvSpPr txBox="1"/>
          <p:nvPr/>
        </p:nvSpPr>
        <p:spPr>
          <a:xfrm>
            <a:off x="2287569" y="6184431"/>
            <a:ext cx="8432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Fashion-MNIST is a dataset comprising of </a:t>
            </a:r>
            <a:r>
              <a:rPr lang="en-US" b="0" i="1" u="none" strike="noStrike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28×28</a:t>
            </a:r>
            <a:r>
              <a:rPr lang="en-US" b="0" i="1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grayscale images of 70,000 fashion products from 10 categories, with 7,000 images per category. The training set has 60,000 images and the test set has 10,000 images.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9DA8C99F-E029-FD33-D696-1428DB2F68DE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3E7BF8C-CDB7-DA1A-9C8A-45002F0A3EB6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0DEDCE4-0885-50C5-1F72-5DD6D26A228E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1B459903-B24C-7875-0B6A-04AFE3A04182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701EF329-4E2D-F7BA-FC37-FBF95945903B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34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Neural Networks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8" name="Picture 4" descr="Datesets &amp; Dataloaders - OneFlow">
            <a:extLst>
              <a:ext uri="{FF2B5EF4-FFF2-40B4-BE49-F238E27FC236}">
                <a16:creationId xmlns:a16="http://schemas.microsoft.com/office/drawing/2014/main" id="{9B29C173-74A7-418B-2908-05D9BA0A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38" y="2679578"/>
            <a:ext cx="1927553" cy="196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519CB-5A93-B38F-884C-AA5A5FA773DC}"/>
              </a:ext>
            </a:extLst>
          </p:cNvPr>
          <p:cNvSpPr txBox="1"/>
          <p:nvPr/>
        </p:nvSpPr>
        <p:spPr>
          <a:xfrm>
            <a:off x="1487835" y="470207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X: (28 * 28) </a:t>
            </a:r>
          </a:p>
        </p:txBody>
      </p:sp>
      <p:pic>
        <p:nvPicPr>
          <p:cNvPr id="27" name="Picture 26" descr="Chart, diagram&#10;&#10;Description automatically generated">
            <a:extLst>
              <a:ext uri="{FF2B5EF4-FFF2-40B4-BE49-F238E27FC236}">
                <a16:creationId xmlns:a16="http://schemas.microsoft.com/office/drawing/2014/main" id="{7C35CBE8-9829-044B-ECA7-7DB5C6689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94" t="14452" r="38" b="14725"/>
          <a:stretch/>
        </p:blipFill>
        <p:spPr>
          <a:xfrm>
            <a:off x="3718806" y="2288565"/>
            <a:ext cx="5759670" cy="2743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453CF-A3DD-DA09-65BD-91C1B723780B}"/>
              </a:ext>
            </a:extLst>
          </p:cNvPr>
          <p:cNvSpPr txBox="1"/>
          <p:nvPr/>
        </p:nvSpPr>
        <p:spPr>
          <a:xfrm>
            <a:off x="9499497" y="3506337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Predictions based on Logits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D52AA25-8974-D927-274F-FE86AB043D23}"/>
              </a:ext>
            </a:extLst>
          </p:cNvPr>
          <p:cNvGrpSpPr/>
          <p:nvPr/>
        </p:nvGrpSpPr>
        <p:grpSpPr>
          <a:xfrm>
            <a:off x="7340917" y="2403"/>
            <a:ext cx="4777511" cy="431250"/>
            <a:chOff x="4699065" y="609860"/>
            <a:chExt cx="4777511" cy="431250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DAE58C6-38BB-EB1A-A6C3-509BDC7F113E}"/>
                </a:ext>
              </a:extLst>
            </p:cNvPr>
            <p:cNvSpPr/>
            <p:nvPr/>
          </p:nvSpPr>
          <p:spPr>
            <a:xfrm>
              <a:off x="5986065" y="609860"/>
              <a:ext cx="1280104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Neural Networks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1E4B49E9-3DC4-872E-0F77-91A3A6BB1737}"/>
                </a:ext>
              </a:extLst>
            </p:cNvPr>
            <p:cNvSpPr/>
            <p:nvPr/>
          </p:nvSpPr>
          <p:spPr>
            <a:xfrm>
              <a:off x="7273065" y="612648"/>
              <a:ext cx="1280104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Applications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C472999A-EA09-C383-7F67-E8B01405B1A0}"/>
                </a:ext>
              </a:extLst>
            </p:cNvPr>
            <p:cNvSpPr/>
            <p:nvPr/>
          </p:nvSpPr>
          <p:spPr>
            <a:xfrm>
              <a:off x="8560065" y="612648"/>
              <a:ext cx="916511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PyTorch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0;p2">
              <a:extLst>
                <a:ext uri="{FF2B5EF4-FFF2-40B4-BE49-F238E27FC236}">
                  <a16:creationId xmlns:a16="http://schemas.microsoft.com/office/drawing/2014/main" id="{973B41A4-1F12-B571-DDB9-D1179D0AC6BE}"/>
                </a:ext>
              </a:extLst>
            </p:cNvPr>
            <p:cNvSpPr/>
            <p:nvPr/>
          </p:nvSpPr>
          <p:spPr>
            <a:xfrm>
              <a:off x="4699065" y="612648"/>
              <a:ext cx="1287000" cy="428400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42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15479</TotalTime>
  <Words>1337</Words>
  <Application>Microsoft Macintosh PowerPoint</Application>
  <PresentationFormat>Widescreen</PresentationFormat>
  <Paragraphs>398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CourierNewPS</vt:lpstr>
      <vt:lpstr>Arial</vt:lpstr>
      <vt:lpstr>Arial</vt:lpstr>
      <vt:lpstr>Calibri</vt:lpstr>
      <vt:lpstr>Cambria Math</vt:lpstr>
      <vt:lpstr>Courier New</vt:lpstr>
      <vt:lpstr>CourierNewPSMT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134</cp:revision>
  <dcterms:created xsi:type="dcterms:W3CDTF">2022-01-11T02:05:25Z</dcterms:created>
  <dcterms:modified xsi:type="dcterms:W3CDTF">2023-10-06T16:42:01Z</dcterms:modified>
</cp:coreProperties>
</file>